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1" r:id="rId4"/>
    <p:sldId id="272" r:id="rId5"/>
    <p:sldId id="270" r:id="rId6"/>
    <p:sldId id="278" r:id="rId7"/>
    <p:sldId id="263" r:id="rId8"/>
    <p:sldId id="279" r:id="rId9"/>
    <p:sldId id="280" r:id="rId10"/>
    <p:sldId id="268" r:id="rId11"/>
    <p:sldId id="275" r:id="rId12"/>
    <p:sldId id="269" r:id="rId13"/>
    <p:sldId id="266" r:id="rId14"/>
    <p:sldId id="264" r:id="rId15"/>
    <p:sldId id="27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35732-E23F-4C22-9A4D-2C22BFC8D9E1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9224-F292-4534-9EEF-2BBF45A9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4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A54D-2953-6810-6828-29891087B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341C8-1DED-EB63-D4D9-D31B516B5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1387B-2A81-D592-8024-AD4A7287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69B-D014-4405-8EE7-3123425F1B9C}" type="datetime1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D7D4-E60C-785B-0E70-F727D5A6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40DAE-52C9-BA06-5576-3986C9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C669-1547-1D04-76D4-19716207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4BD93-5365-0FC7-CEC8-9F7A9CC7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A371-1B84-6E36-4914-2E6C8409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949C-64C2-46E3-BD97-043CF6889FDE}" type="datetime1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6E00-F956-0CCD-B6D3-2761B947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13E73-E617-74C9-0D5C-BA592949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2B1A7-B6E6-09A9-A746-5CE1B0734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C3BE1-C367-B604-E7D0-03C41C3AE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A6E3-A3E8-7C64-7CC9-378B38E6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ED76-3D68-457C-B5ED-2DCFEE2DC5BF}" type="datetime1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140B-853E-0E54-8095-216CCECA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641D7-CB81-ADF2-F03D-A63AD505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0E7E-3CD7-ECE0-B5D4-E0D58419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3FD3-E21D-F16E-2B33-22E6C743D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4E361-06D8-8ECC-815C-CCDDA414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E4BE-67FC-455E-BC26-23A90966E280}" type="datetime1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6D2D8-49C9-8E7E-0BBB-75AE4BA8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3111-CA16-DDEC-5263-D9264EFE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E423-80D1-179C-E54D-E9F070FF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8268-8E01-5957-1A7E-E2EC33D5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4855-7C2B-E998-AB87-337D28F7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8FD-1EC2-4BD4-8CE2-08B5165EDD42}" type="datetime1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85EFF-8742-3F98-6238-43D3903B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30C75-81F5-EED0-C437-BF767CCE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BECE-FA6E-B28C-6383-CAF9CEA8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E93D-E1F0-D060-F7E3-1CEED4E85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EA755-047F-EE9A-2253-0A477BFB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55619-C542-2D28-3B22-0885F9DB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7675-5191-47BE-8FA6-C69069539E39}" type="datetime1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C58F1-3BE3-B1B8-0D62-95D82DD8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2F45-4936-405E-1EC3-B14E74AF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D0E9-6DE5-1355-91CF-C0BC60D3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F513-2665-D72A-C804-4CF87651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97E01-2DBC-BD41-E473-A69B30A3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5E844-94F3-96E3-9BE8-2F99911DA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58CC-1A09-FF2F-F83C-CAF7811ED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AB3BC-F60B-D83B-83F0-B8ECBD20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7DC8-218D-41A8-BBBE-27CC85181354}" type="datetime1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DF3AC-E20B-6E23-5D25-19FDCBE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0A693-DF69-4200-3954-BE57F7E0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1E50-B85F-5A91-2434-24227FC7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E3BD-1D52-0159-92F4-601893AC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4C71-72F1-49E8-92CC-91BC92FCA9FD}" type="datetime1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B93A6-5390-5C93-CDA1-E2B689BD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00D83-0725-FD9B-447B-5FC3A841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D553E-6376-B506-20B9-A43EEB68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EBCC-A91D-48C4-B72D-612B72F25075}" type="datetime1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46F12-AE1C-697A-4811-97B92E60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639FD-09B8-BA5B-E330-BC4FD482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1FC9-1DA8-D45F-3A41-84051A4A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FBD9-5760-E292-CF9F-3A071696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C9F9A-13DE-4984-5132-6F488054E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5529A-3D19-4F09-9B91-7E525C0F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3D4A-3374-4AE0-9E0E-95B8E93F0101}" type="datetime1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4A809-2529-A8B8-6C56-B9D5B906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32463-7058-5664-1A35-90C6884E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4103-80AE-0CE7-1A9A-3E031CA7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43A69-F1E3-552B-AE49-F88CD05E7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AAF10-6DA0-6DA2-7F64-9ACD85C25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4405B-55C5-262E-37FD-5CEE68E7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3315-6AF6-46AC-9632-FF867BDF7D20}" type="datetime1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8BCEC-B1AC-6218-A1E5-7941BC77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75B17-26C5-B9BC-2F0C-360D59C1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D5A63-EB04-A1F4-3501-F7C039AA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E4657-CC37-3CDB-53A7-E9F1149D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6F5BF-C5C8-ED45-D258-07B31C792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F76FAC-5B9E-4A71-BCAC-8E8662610931}" type="datetime1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EF007-31DF-6115-5FBB-B4130DA20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7E3C-4AEA-6678-9A6F-FBCEABAC9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CF630-94BB-4E8B-ADEF-805F0BEF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adrc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D5DB-B5E1-4745-C397-4CF227D7C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089" y="5375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Linking Lower Guadalupe River Club Repeaters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E5769A5-27DB-1CC7-713E-A5942E4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15" y="2432455"/>
            <a:ext cx="10760148" cy="2387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Calhoun county: 	147.020 	- 	W5KTC/R	PDN to SADRC</a:t>
            </a:r>
          </a:p>
          <a:p>
            <a:pPr algn="l"/>
            <a:r>
              <a:rPr lang="en-US" dirty="0"/>
              <a:t>Victoria county:	443.800	-	W5DSC/380	PDN to SADRC</a:t>
            </a:r>
          </a:p>
          <a:p>
            <a:pPr algn="l"/>
            <a:r>
              <a:rPr lang="en-US" dirty="0"/>
              <a:t>Dewitt county:	146.640	-	W5DWT/R	PDN to SADRC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Victoria county:	145.13	0	-	W5DSC/513	Local Digital Conf Room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334E5-5775-72C5-0A98-D9E0B169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CDB8-2266-B180-7909-859C284B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B92D0-0ACE-05EF-43EB-EC647056B949}"/>
              </a:ext>
            </a:extLst>
          </p:cNvPr>
          <p:cNvSpPr txBox="1"/>
          <p:nvPr/>
        </p:nvSpPr>
        <p:spPr>
          <a:xfrm>
            <a:off x="5481020" y="4596852"/>
            <a:ext cx="179898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WIN 10/11 PC</a:t>
            </a:r>
          </a:p>
          <a:p>
            <a:pPr algn="ctr"/>
            <a:r>
              <a:rPr lang="en-US" b="1" dirty="0"/>
              <a:t>Connected </a:t>
            </a:r>
          </a:p>
          <a:p>
            <a:pPr algn="ctr"/>
            <a:r>
              <a:rPr lang="en-US" b="1" dirty="0"/>
              <a:t>To Internet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F7D134-1FF6-6611-08DC-43B92D353FAB}"/>
              </a:ext>
            </a:extLst>
          </p:cNvPr>
          <p:cNvSpPr/>
          <p:nvPr/>
        </p:nvSpPr>
        <p:spPr>
          <a:xfrm>
            <a:off x="7904225" y="4515505"/>
            <a:ext cx="2018225" cy="1057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SADRC</a:t>
            </a:r>
          </a:p>
          <a:p>
            <a:pPr algn="ctr"/>
            <a:r>
              <a:rPr lang="en-US" b="1" dirty="0"/>
              <a:t>Via Internet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CF94BF74-6EF6-9CB5-371D-5C41EC3974EC}"/>
              </a:ext>
            </a:extLst>
          </p:cNvPr>
          <p:cNvSpPr/>
          <p:nvPr/>
        </p:nvSpPr>
        <p:spPr>
          <a:xfrm rot="12552568">
            <a:off x="5464030" y="2744711"/>
            <a:ext cx="833258" cy="2061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D390BF-AB9D-A1F8-6529-F51CE183FF17}"/>
              </a:ext>
            </a:extLst>
          </p:cNvPr>
          <p:cNvCxnSpPr>
            <a:cxnSpLocks/>
            <a:stCxn id="3" idx="3"/>
            <a:endCxn id="4" idx="2"/>
          </p:cNvCxnSpPr>
          <p:nvPr/>
        </p:nvCxnSpPr>
        <p:spPr>
          <a:xfrm flipV="1">
            <a:off x="7280003" y="5044414"/>
            <a:ext cx="624222" cy="14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8D809A-DBCA-6F63-CB5B-911C77F6E53D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916493" y="5058517"/>
            <a:ext cx="5645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D8A37B-5460-C8F6-BAF4-F8197491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99" y="3429000"/>
            <a:ext cx="688878" cy="9755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3F88B9-428B-47ED-AD99-F0AC1CC209A6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3734738" y="4404526"/>
            <a:ext cx="0" cy="1923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2E14A85C-6FEE-07EA-802A-9953D1FCC1BF}"/>
              </a:ext>
            </a:extLst>
          </p:cNvPr>
          <p:cNvSpPr/>
          <p:nvPr/>
        </p:nvSpPr>
        <p:spPr>
          <a:xfrm rot="18261736">
            <a:off x="4294212" y="3198850"/>
            <a:ext cx="833258" cy="2061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7B51F-121D-6466-8449-3DD741817E81}"/>
              </a:ext>
            </a:extLst>
          </p:cNvPr>
          <p:cNvSpPr txBox="1"/>
          <p:nvPr/>
        </p:nvSpPr>
        <p:spPr>
          <a:xfrm>
            <a:off x="8078721" y="2438150"/>
            <a:ext cx="201822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REPEATER</a:t>
            </a:r>
          </a:p>
          <a:p>
            <a:pPr algn="ctr"/>
            <a:r>
              <a:rPr lang="en-US" b="1" dirty="0"/>
              <a:t>DR-2X</a:t>
            </a:r>
          </a:p>
          <a:p>
            <a:pPr algn="ctr"/>
            <a:r>
              <a:rPr lang="en-US" b="1" dirty="0"/>
              <a:t>(PS, Rx, Tx, </a:t>
            </a:r>
            <a:r>
              <a:rPr lang="en-US" b="1" dirty="0" err="1"/>
              <a:t>Cntlr</a:t>
            </a:r>
            <a:r>
              <a:rPr lang="en-US" b="1" dirty="0"/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0F48A3-54E6-B460-D101-BF46B62E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71" y="2417059"/>
            <a:ext cx="669145" cy="9475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887DB-47E5-EDDB-EDB9-6876503E07A1}"/>
              </a:ext>
            </a:extLst>
          </p:cNvPr>
          <p:cNvCxnSpPr>
            <a:cxnSpLocks/>
          </p:cNvCxnSpPr>
          <p:nvPr/>
        </p:nvCxnSpPr>
        <p:spPr>
          <a:xfrm>
            <a:off x="7145376" y="3364641"/>
            <a:ext cx="67424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F59EB9AF-8BD8-7F41-AA22-319AE65981FA}"/>
              </a:ext>
            </a:extLst>
          </p:cNvPr>
          <p:cNvSpPr/>
          <p:nvPr/>
        </p:nvSpPr>
        <p:spPr>
          <a:xfrm rot="5400000">
            <a:off x="6865857" y="2757737"/>
            <a:ext cx="914400" cy="301752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BA2DD828-929C-73CC-61F5-89952BD45A2F}"/>
              </a:ext>
            </a:extLst>
          </p:cNvPr>
          <p:cNvSpPr/>
          <p:nvPr/>
        </p:nvSpPr>
        <p:spPr>
          <a:xfrm rot="5400000">
            <a:off x="7167609" y="2757737"/>
            <a:ext cx="914400" cy="301752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4595F-9E12-DA26-3EB2-03ABA25C6170}"/>
              </a:ext>
            </a:extLst>
          </p:cNvPr>
          <p:cNvSpPr txBox="1"/>
          <p:nvPr/>
        </p:nvSpPr>
        <p:spPr>
          <a:xfrm>
            <a:off x="7156548" y="2461515"/>
            <a:ext cx="604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 U</a:t>
            </a:r>
          </a:p>
          <a:p>
            <a:r>
              <a:rPr lang="en-US" dirty="0"/>
              <a:t>P   L X   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F54791-18F2-A66F-E172-6D47FC39D3D5}"/>
              </a:ext>
            </a:extLst>
          </p:cNvPr>
          <p:cNvCxnSpPr>
            <a:cxnSpLocks/>
          </p:cNvCxnSpPr>
          <p:nvPr/>
        </p:nvCxnSpPr>
        <p:spPr>
          <a:xfrm flipV="1">
            <a:off x="8228564" y="2897425"/>
            <a:ext cx="301751" cy="207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21D4CB-D3D0-F1C6-9EE0-0DF0D2C808CC}"/>
              </a:ext>
            </a:extLst>
          </p:cNvPr>
          <p:cNvSpPr txBox="1"/>
          <p:nvPr/>
        </p:nvSpPr>
        <p:spPr>
          <a:xfrm>
            <a:off x="788894" y="291930"/>
            <a:ext cx="107397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Configuration of  the 146.64  /  443.80  /  and  147.02  Repeaters </a:t>
            </a:r>
            <a:r>
              <a:rPr lang="en-US" sz="2800" b="1" u="sng" dirty="0"/>
              <a:t>Portable Digital Nodes</a:t>
            </a:r>
          </a:p>
          <a:p>
            <a:pPr algn="ctr"/>
            <a:endParaRPr lang="en-US" sz="2800" b="1" u="sng" dirty="0"/>
          </a:p>
          <a:p>
            <a:pPr algn="ctr"/>
            <a:r>
              <a:rPr lang="en-US" sz="2800" dirty="0"/>
              <a:t>DR2 Repeater, FTM-200DR PDN/transceiver and Windows computer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966EB-5808-563C-0CB0-63ABCB39E4EE}"/>
              </a:ext>
            </a:extLst>
          </p:cNvPr>
          <p:cNvSpPr txBox="1"/>
          <p:nvPr/>
        </p:nvSpPr>
        <p:spPr>
          <a:xfrm>
            <a:off x="2493288" y="4596852"/>
            <a:ext cx="23635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NODE</a:t>
            </a:r>
          </a:p>
          <a:p>
            <a:pPr algn="ctr"/>
            <a:r>
              <a:rPr lang="en-US" sz="1800" b="1" u="sng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FTM-200DR</a:t>
            </a:r>
          </a:p>
          <a:p>
            <a:pPr algn="ctr"/>
            <a:endParaRPr lang="en-US" b="1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B52CCA2-8BDE-02D4-C6AD-5213527E8712}"/>
              </a:ext>
            </a:extLst>
          </p:cNvPr>
          <p:cNvCxnSpPr>
            <a:cxnSpLocks/>
          </p:cNvCxnSpPr>
          <p:nvPr/>
        </p:nvCxnSpPr>
        <p:spPr>
          <a:xfrm>
            <a:off x="6674991" y="3361480"/>
            <a:ext cx="67424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0BC1564-994A-F1E7-33F0-DEB029FA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1BC43D2-DAE2-30D8-DC3B-613EA27D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Victoria – W5DSC 145.13  Hosts Local Conference Room!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BFBF0-E0C7-1502-5F32-1348386A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8" y="997642"/>
            <a:ext cx="8028009" cy="4210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9AC9C-8EF6-1F53-9877-B7DB93617637}"/>
              </a:ext>
            </a:extLst>
          </p:cNvPr>
          <p:cNvSpPr txBox="1"/>
          <p:nvPr/>
        </p:nvSpPr>
        <p:spPr>
          <a:xfrm>
            <a:off x="8279647" y="997642"/>
            <a:ext cx="35756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NEW! BONUS!</a:t>
            </a:r>
          </a:p>
          <a:p>
            <a:pPr algn="ctr"/>
            <a:r>
              <a:rPr lang="en-US" b="1" u="sng" dirty="0"/>
              <a:t>Not originally in scope!</a:t>
            </a:r>
          </a:p>
          <a:p>
            <a:endParaRPr lang="en-US" sz="1000" dirty="0"/>
          </a:p>
          <a:p>
            <a:r>
              <a:rPr lang="en-US" dirty="0"/>
              <a:t>Unused equipment, loaned equipment, and the initiative by Bob (KG5JWX), made this a reality!</a:t>
            </a:r>
          </a:p>
          <a:p>
            <a:endParaRPr lang="en-US" sz="1000" dirty="0"/>
          </a:p>
          <a:p>
            <a:r>
              <a:rPr lang="en-US" dirty="0"/>
              <a:t>It was conceived, planned and implemented, all just in this week!</a:t>
            </a:r>
          </a:p>
          <a:p>
            <a:endParaRPr lang="en-US" sz="1000" dirty="0"/>
          </a:p>
          <a:p>
            <a:r>
              <a:rPr lang="en-US" dirty="0"/>
              <a:t>Being monitored for issues.</a:t>
            </a:r>
          </a:p>
          <a:p>
            <a:endParaRPr lang="en-US" sz="1000" dirty="0"/>
          </a:p>
          <a:p>
            <a:r>
              <a:rPr lang="en-US" dirty="0"/>
              <a:t>Best use practices and procedures are still evolving.</a:t>
            </a:r>
          </a:p>
          <a:p>
            <a:endParaRPr lang="en-US" sz="1000" dirty="0"/>
          </a:p>
          <a:p>
            <a:r>
              <a:rPr lang="en-US" dirty="0"/>
              <a:t>Local Conference Room will provide short-term, logical linkage of nodes and rooms  for special events and communications.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50DDE-7778-E8E3-716E-90B3CB7C3DD6}"/>
              </a:ext>
            </a:extLst>
          </p:cNvPr>
          <p:cNvSpPr txBox="1"/>
          <p:nvPr/>
        </p:nvSpPr>
        <p:spPr>
          <a:xfrm>
            <a:off x="251638" y="5675424"/>
            <a:ext cx="788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Notes: KG5JWX has emergency power, and high-speed fiber optics internet will be installed within the next 30 days!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4BC44-4FCF-BD98-CC99-07D73A8E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49D58-5C16-B3E2-4CEA-20C18810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B92D0-0ACE-05EF-43EB-EC647056B949}"/>
              </a:ext>
            </a:extLst>
          </p:cNvPr>
          <p:cNvSpPr txBox="1"/>
          <p:nvPr/>
        </p:nvSpPr>
        <p:spPr>
          <a:xfrm>
            <a:off x="3898045" y="4609979"/>
            <a:ext cx="179898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WIN 10/11 PC</a:t>
            </a:r>
          </a:p>
          <a:p>
            <a:pPr algn="ctr"/>
            <a:r>
              <a:rPr lang="en-US" b="1" dirty="0"/>
              <a:t>Connected </a:t>
            </a:r>
          </a:p>
          <a:p>
            <a:pPr algn="ctr"/>
            <a:r>
              <a:rPr lang="en-US" b="1" dirty="0"/>
              <a:t>To Internet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F7D134-1FF6-6611-08DC-43B92D353FAB}"/>
              </a:ext>
            </a:extLst>
          </p:cNvPr>
          <p:cNvSpPr/>
          <p:nvPr/>
        </p:nvSpPr>
        <p:spPr>
          <a:xfrm>
            <a:off x="8445505" y="4542735"/>
            <a:ext cx="2018225" cy="1057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Internet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CF94BF74-6EF6-9CB5-371D-5C41EC3974EC}"/>
              </a:ext>
            </a:extLst>
          </p:cNvPr>
          <p:cNvSpPr/>
          <p:nvPr/>
        </p:nvSpPr>
        <p:spPr>
          <a:xfrm rot="12552568">
            <a:off x="4821698" y="3190901"/>
            <a:ext cx="833258" cy="2061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D390BF-AB9D-A1F8-6529-F51CE183FF1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697028" y="5069802"/>
            <a:ext cx="479513" cy="18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8D809A-DBCA-6F63-CB5B-911C77F6E53D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33518" y="5071644"/>
            <a:ext cx="5645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D8A37B-5460-C8F6-BAF4-F8197491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573" y="3524399"/>
            <a:ext cx="688878" cy="9755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3F88B9-428B-47ED-AD99-F0AC1CC209A6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193012" y="4499925"/>
            <a:ext cx="0" cy="1923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2E14A85C-6FEE-07EA-802A-9953D1FCC1BF}"/>
              </a:ext>
            </a:extLst>
          </p:cNvPr>
          <p:cNvSpPr/>
          <p:nvPr/>
        </p:nvSpPr>
        <p:spPr>
          <a:xfrm rot="18261736">
            <a:off x="3781436" y="3183375"/>
            <a:ext cx="833258" cy="2061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7B51F-121D-6466-8449-3DD741817E81}"/>
              </a:ext>
            </a:extLst>
          </p:cNvPr>
          <p:cNvSpPr txBox="1"/>
          <p:nvPr/>
        </p:nvSpPr>
        <p:spPr>
          <a:xfrm>
            <a:off x="7436389" y="2884340"/>
            <a:ext cx="201822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REPEATER</a:t>
            </a:r>
          </a:p>
          <a:p>
            <a:pPr algn="ctr"/>
            <a:r>
              <a:rPr lang="en-US" b="1" dirty="0"/>
              <a:t>DR-2X</a:t>
            </a:r>
          </a:p>
          <a:p>
            <a:pPr algn="ctr"/>
            <a:r>
              <a:rPr lang="en-US" b="1" dirty="0"/>
              <a:t>(PS, Rx, Tx, </a:t>
            </a:r>
            <a:r>
              <a:rPr lang="en-US" b="1" dirty="0" err="1"/>
              <a:t>Cntlr</a:t>
            </a:r>
            <a:r>
              <a:rPr lang="en-US" b="1" dirty="0"/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0F48A3-54E6-B460-D101-BF46B62E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39" y="2863249"/>
            <a:ext cx="669145" cy="9475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887DB-47E5-EDDB-EDB9-6876503E07A1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035212" y="3810831"/>
            <a:ext cx="67424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F59EB9AF-8BD8-7F41-AA22-319AE65981FA}"/>
              </a:ext>
            </a:extLst>
          </p:cNvPr>
          <p:cNvSpPr/>
          <p:nvPr/>
        </p:nvSpPr>
        <p:spPr>
          <a:xfrm rot="5400000">
            <a:off x="6223525" y="3203927"/>
            <a:ext cx="914400" cy="301752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BA2DD828-929C-73CC-61F5-89952BD45A2F}"/>
              </a:ext>
            </a:extLst>
          </p:cNvPr>
          <p:cNvSpPr/>
          <p:nvPr/>
        </p:nvSpPr>
        <p:spPr>
          <a:xfrm rot="5400000">
            <a:off x="6525277" y="3203927"/>
            <a:ext cx="914400" cy="301752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4595F-9E12-DA26-3EB2-03ABA25C6170}"/>
              </a:ext>
            </a:extLst>
          </p:cNvPr>
          <p:cNvSpPr txBox="1"/>
          <p:nvPr/>
        </p:nvSpPr>
        <p:spPr>
          <a:xfrm>
            <a:off x="6514216" y="2907705"/>
            <a:ext cx="604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 U</a:t>
            </a:r>
          </a:p>
          <a:p>
            <a:r>
              <a:rPr lang="en-US" dirty="0"/>
              <a:t>P   L X   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F54791-18F2-A66F-E172-6D47FC39D3D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7118400" y="3343615"/>
            <a:ext cx="301751" cy="207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21D4CB-D3D0-F1C6-9EE0-0DF0D2C808CC}"/>
              </a:ext>
            </a:extLst>
          </p:cNvPr>
          <p:cNvSpPr txBox="1"/>
          <p:nvPr/>
        </p:nvSpPr>
        <p:spPr>
          <a:xfrm>
            <a:off x="788894" y="291930"/>
            <a:ext cx="107397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Configuration for the 145.13 Repeater Conference Room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DR2 Repeater, FTM-200DR PDN/Transceiver, HRI-200 Interface, and Windows computer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523CE-0675-5044-01FB-CA7FA7CCA5DE}"/>
              </a:ext>
            </a:extLst>
          </p:cNvPr>
          <p:cNvSpPr txBox="1"/>
          <p:nvPr/>
        </p:nvSpPr>
        <p:spPr>
          <a:xfrm>
            <a:off x="6191923" y="4608137"/>
            <a:ext cx="168680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</a:rPr>
              <a:t>Internet Interface</a:t>
            </a:r>
          </a:p>
          <a:p>
            <a:pPr algn="ctr"/>
            <a:r>
              <a:rPr lang="en-US" b="1" dirty="0"/>
              <a:t>HRI-200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09B0A-7DBF-CC74-9D7B-D942E6148C5C}"/>
              </a:ext>
            </a:extLst>
          </p:cNvPr>
          <p:cNvSpPr txBox="1"/>
          <p:nvPr/>
        </p:nvSpPr>
        <p:spPr>
          <a:xfrm>
            <a:off x="1039640" y="4664038"/>
            <a:ext cx="23635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NODE</a:t>
            </a:r>
          </a:p>
          <a:p>
            <a:pPr algn="ctr"/>
            <a:r>
              <a:rPr lang="en-US" sz="1800" b="1" u="sng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FTM-200DR</a:t>
            </a:r>
          </a:p>
          <a:p>
            <a:pPr algn="ctr"/>
            <a:endParaRPr lang="en-US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027680-6F8D-EE34-CE2D-EF20593897D5}"/>
              </a:ext>
            </a:extLst>
          </p:cNvPr>
          <p:cNvCxnSpPr>
            <a:cxnSpLocks/>
          </p:cNvCxnSpPr>
          <p:nvPr/>
        </p:nvCxnSpPr>
        <p:spPr>
          <a:xfrm flipV="1">
            <a:off x="7878726" y="5123861"/>
            <a:ext cx="577357" cy="18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B18FA-94EE-6739-B655-2C6F3C95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CAF6A10-1C2B-815C-0131-3A0BC35E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Victoria – W5DSC 145.19 Refurbished and will Remain Analog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BFBF0-E0C7-1502-5F32-1348386A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23" y="998271"/>
            <a:ext cx="10162953" cy="53302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3D120-5C1E-4FF6-94BB-77EEFC28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DC85-02F5-FAE0-82BC-9308EE41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6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SADRC FUSION Linked Repeaters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9F287-F4C9-301A-2DA9-242C0E0E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0" y="861238"/>
            <a:ext cx="8581400" cy="5482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EF6ECE-E54D-E361-29CA-EA2E81E4DBB7}"/>
              </a:ext>
            </a:extLst>
          </p:cNvPr>
          <p:cNvSpPr txBox="1"/>
          <p:nvPr/>
        </p:nvSpPr>
        <p:spPr>
          <a:xfrm>
            <a:off x="9229060" y="744280"/>
            <a:ext cx="267940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Growing FUSION coverage, but surprisingly not too busy! About 40% of the digital repeaters in TX are FUSION.</a:t>
            </a:r>
          </a:p>
          <a:p>
            <a:endParaRPr lang="en-US" sz="1000" dirty="0"/>
          </a:p>
          <a:p>
            <a:r>
              <a:rPr lang="en-US" dirty="0"/>
              <a:t>Looking for opportunities to fill in gaps in the SE SA region. (Know any repeater operators in these areas that might want to go FUSION?)</a:t>
            </a:r>
          </a:p>
          <a:p>
            <a:endParaRPr lang="en-US" sz="1000" dirty="0"/>
          </a:p>
          <a:p>
            <a:r>
              <a:rPr lang="en-US" dirty="0"/>
              <a:t>Wealth of knowledge and sources that are freely shared.</a:t>
            </a:r>
          </a:p>
          <a:p>
            <a:endParaRPr lang="en-US" sz="1000" dirty="0"/>
          </a:p>
          <a:p>
            <a:r>
              <a:rPr lang="en-US" dirty="0"/>
              <a:t>NOTE: ONLY FUSION Digital goes across the SADRC link. (No Analog.)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E3F82-9438-F803-8CC2-825B2200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F658-9EC6-D60B-0A7F-24AEF158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SADRC FUSION Linked Repeaters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9D9FE-D83F-5A83-94ED-1B0498F525EE}"/>
              </a:ext>
            </a:extLst>
          </p:cNvPr>
          <p:cNvSpPr txBox="1"/>
          <p:nvPr/>
        </p:nvSpPr>
        <p:spPr>
          <a:xfrm>
            <a:off x="1104393" y="4637493"/>
            <a:ext cx="4351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San Antonio Digital Radio Club (sadrc.net)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89D56-DA29-D52B-ABBA-AC8A9F98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1" y="861238"/>
            <a:ext cx="6384278" cy="3280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C1BE8-2BBC-39A5-E132-C4D447D3D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614" y="861238"/>
            <a:ext cx="4953000" cy="55762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BEFF0-C5B7-71B0-4F21-0BA7213E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78FC9-8E6B-D849-05D1-E1C21505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9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D5DB-B5E1-4745-C397-4CF227D7C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089" y="5375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Linking Lower Guadalupe River Club Repeaters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E5769A5-27DB-1CC7-713E-A5942E4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15" y="2432455"/>
            <a:ext cx="10760148" cy="2387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Calhoun county: 	147.020 	- 	W5KTC/R	PDN to SADRC</a:t>
            </a:r>
          </a:p>
          <a:p>
            <a:pPr algn="l"/>
            <a:r>
              <a:rPr lang="en-US" dirty="0"/>
              <a:t>Victoria county:	443.800	-	W5DSC/380	PDN to SADRC</a:t>
            </a:r>
          </a:p>
          <a:p>
            <a:pPr algn="l"/>
            <a:r>
              <a:rPr lang="en-US" dirty="0"/>
              <a:t>Dewitt county:	146.640	-	W5DWT/R	PDN to SADRC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Victoria county:	145.13	0	-	W5DSC/513	Local Digital Conf Room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D709DC-9799-3B4C-E542-281D0E468D2A}"/>
              </a:ext>
            </a:extLst>
          </p:cNvPr>
          <p:cNvSpPr txBox="1">
            <a:spLocks/>
          </p:cNvSpPr>
          <p:nvPr/>
        </p:nvSpPr>
        <p:spPr>
          <a:xfrm>
            <a:off x="1524000" y="4687814"/>
            <a:ext cx="9144000" cy="1801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/>
              <a:t>QUESTIONS? </a:t>
            </a:r>
          </a:p>
          <a:p>
            <a:r>
              <a:rPr lang="en-US" sz="4800" i="1" dirty="0"/>
              <a:t>COMMENTS?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C0EE5-43B1-C71F-DB6C-678E5900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3F4C2-47C5-E731-AF58-E5DBF4FB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Lower Guadalupe River Coverage </a:t>
            </a:r>
            <a:br>
              <a:rPr lang="en-US" sz="3200" b="1" dirty="0"/>
            </a:br>
            <a:r>
              <a:rPr lang="en-US" sz="1400" b="1" dirty="0"/>
              <a:t>146.64  / 443.80 / 147.02  with new FUSION repeaters installed in 2024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FAC81-6F22-5A09-A469-A1E4EAFC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54" y="972762"/>
            <a:ext cx="6859995" cy="53891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C663B-A520-3772-C6B5-1F7A2F8D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C7A8-8B30-A9E6-31D3-D692A757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3762-B03C-F70B-6F4E-9A7E7CC9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9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Clubs’ Repeaters’ History Since Hurricane Harvey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75D94-BBB6-D5E9-68B0-24A8649FD65B}"/>
              </a:ext>
            </a:extLst>
          </p:cNvPr>
          <p:cNvSpPr txBox="1"/>
          <p:nvPr/>
        </p:nvSpPr>
        <p:spPr>
          <a:xfrm>
            <a:off x="838200" y="1236623"/>
            <a:ext cx="1051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Since Hurricane Harvey:</a:t>
            </a:r>
          </a:p>
          <a:p>
            <a:pPr marL="342900" indent="-342900">
              <a:buAutoNum type="arabicParenR"/>
            </a:pPr>
            <a:r>
              <a:rPr lang="en-US" sz="2400" dirty="0"/>
              <a:t>Move to harden repeater locations or harden existing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Secured, Weather Hardened, Emergency Power, &amp; Accessibility</a:t>
            </a:r>
          </a:p>
          <a:p>
            <a:pPr marL="342900" indent="-342900">
              <a:buAutoNum type="arabicParenR"/>
            </a:pPr>
            <a:r>
              <a:rPr lang="en-US" sz="2400" dirty="0"/>
              <a:t>Cost effectively refurbished, retuned or replaced critical repeaters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Including antenna’s, feedlines, and duplexers</a:t>
            </a:r>
          </a:p>
          <a:p>
            <a:pPr marL="342900" indent="-342900">
              <a:buAutoNum type="arabicParenR"/>
            </a:pPr>
            <a:r>
              <a:rPr lang="en-US" sz="2400" dirty="0"/>
              <a:t>Deploy new technology if appropriate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Selected Fusion digital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Refurbished the strongest repeater,  145.19, as analog only </a:t>
            </a:r>
          </a:p>
          <a:p>
            <a:pPr marL="342900" indent="-342900">
              <a:buAutoNum type="arabicParenR"/>
            </a:pPr>
            <a:r>
              <a:rPr lang="en-US" sz="2400" dirty="0"/>
              <a:t>Cause no harm nor pressure hams to migrate 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 the new features and technology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the migration is at each ham’s desired pace (or NOT).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Analog users gain some additional range (but not as much as digital)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Facilitated by FUSION Automatic Mode Selection (AMS) feature</a:t>
            </a:r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5DD95-78B5-C9F2-4CA2-841DEFC3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846A-77BC-64C4-D6A3-094BE8E1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Why Link Lower Guadalupe River Repeaters?</a:t>
            </a:r>
            <a:br>
              <a:rPr lang="en-US" sz="3200" b="1" dirty="0"/>
            </a:br>
            <a:r>
              <a:rPr lang="en-US" sz="1400" b="1" dirty="0"/>
              <a:t>146.64  / 443.80 / 147.02  with new FUSION repeaters installed in 2024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FAC81-6F22-5A09-A469-A1E4EAFC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34" y="1353613"/>
            <a:ext cx="6221819" cy="4887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63FB2-A6D6-627E-37A5-A9609442560E}"/>
              </a:ext>
            </a:extLst>
          </p:cNvPr>
          <p:cNvSpPr txBox="1"/>
          <p:nvPr/>
        </p:nvSpPr>
        <p:spPr>
          <a:xfrm>
            <a:off x="6698512" y="1150626"/>
            <a:ext cx="51036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coverage from bay at Port Lavaca along evacuation routes beyond Cuero.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Linkage with Corpus Christi NWS. Corpus Christie and Port Lavaca are our weather canaries.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linkage to Austin (GOV, FEMA, RACES, ARES).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(almost) link from New Braunfels to Seadrift along Guadalupe River. (Think TX Water Safari).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repeater usage. They are extremely underutilized now.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sharing, because we Hams like to tinker!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/>
            <a:r>
              <a:rPr lang="en-US" b="1" dirty="0"/>
              <a:t>BUT ONLY DIGITAL MODE TRAFFIC IS LINKED!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4E349-E0FC-6A0F-9650-B8456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9ACBB-4DDE-1AE1-1420-05B6FD74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782C-A69B-A138-816F-9FB8570F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24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 Heard that Digital is Hard to Learn and Use!</a:t>
            </a:r>
            <a:endParaRPr lang="en-US" sz="3200" b="1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13E30-05F5-5305-55C9-108CBBCA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792" y="1180214"/>
            <a:ext cx="3526061" cy="540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10779F-B4BE-0995-2A94-71372699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4" y="1332370"/>
            <a:ext cx="3248468" cy="5255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D4167D-3582-D95F-2D01-EF6C51D4ADAD}"/>
              </a:ext>
            </a:extLst>
          </p:cNvPr>
          <p:cNvSpPr txBox="1"/>
          <p:nvPr/>
        </p:nvSpPr>
        <p:spPr>
          <a:xfrm>
            <a:off x="5672692" y="2147459"/>
            <a:ext cx="1586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Which  one is analog only?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61A-44DB-7C09-69B9-E3C348B1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7C4F-B338-14A4-C0F4-CA8868F4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782C-A69B-A138-816F-9FB8570F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24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/>
              <a:t>Migration to Fusion Digital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20093-A714-7866-E03B-2AB59C496311}"/>
              </a:ext>
            </a:extLst>
          </p:cNvPr>
          <p:cNvSpPr txBox="1"/>
          <p:nvPr/>
        </p:nvSpPr>
        <p:spPr>
          <a:xfrm>
            <a:off x="838200" y="1257942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Feature		</a:t>
            </a:r>
            <a:r>
              <a:rPr lang="en-US" sz="2000" b="1" u="sng" dirty="0" err="1"/>
              <a:t>Yaesu</a:t>
            </a:r>
            <a:r>
              <a:rPr lang="en-US" sz="2000" b="1" u="sng" dirty="0"/>
              <a:t> VX-7 (analog)	</a:t>
            </a:r>
            <a:r>
              <a:rPr lang="en-US" sz="2000" b="1" u="sng" dirty="0" err="1"/>
              <a:t>Yaesu</a:t>
            </a:r>
            <a:r>
              <a:rPr lang="en-US" sz="2000" b="1" u="sng" dirty="0"/>
              <a:t> FT70DR (AMS)		</a:t>
            </a:r>
            <a:r>
              <a:rPr lang="en-US" sz="2000" b="1" u="sng" dirty="0" err="1"/>
              <a:t>Anytone</a:t>
            </a:r>
            <a:r>
              <a:rPr lang="en-US" sz="2000" b="1" u="sng" dirty="0"/>
              <a:t> DMR HT</a:t>
            </a:r>
          </a:p>
          <a:p>
            <a:r>
              <a:rPr lang="en-US" sz="2000" dirty="0"/>
              <a:t>Size			Similar			Similar			Larger</a:t>
            </a:r>
          </a:p>
          <a:p>
            <a:r>
              <a:rPr lang="en-US" sz="2000" dirty="0"/>
              <a:t>CHIRP programmable	Yes			Yes			No</a:t>
            </a:r>
          </a:p>
          <a:p>
            <a:r>
              <a:rPr lang="en-US" sz="2000" dirty="0"/>
              <a:t>Easy to manually </a:t>
            </a:r>
            <a:r>
              <a:rPr lang="en-US" sz="2000" dirty="0" err="1"/>
              <a:t>pgm</a:t>
            </a:r>
            <a:r>
              <a:rPr lang="en-US" sz="2000" dirty="0"/>
              <a:t>	Yes			Yes			NO!</a:t>
            </a:r>
          </a:p>
          <a:p>
            <a:r>
              <a:rPr lang="en-US" sz="2000" dirty="0"/>
              <a:t>Power On Time		1 second		1 second		9 seconds</a:t>
            </a:r>
          </a:p>
          <a:p>
            <a:r>
              <a:rPr lang="en-US" sz="2000" dirty="0"/>
              <a:t>Memories		129			900			4000</a:t>
            </a:r>
          </a:p>
          <a:p>
            <a:r>
              <a:rPr lang="en-US" sz="2000" dirty="0"/>
              <a:t>Cost			$200+ (Used)		$175			$165 (new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B8694-D1E3-53AE-916E-EFBB8A6F054D}"/>
              </a:ext>
            </a:extLst>
          </p:cNvPr>
          <p:cNvSpPr txBox="1"/>
          <p:nvPr/>
        </p:nvSpPr>
        <p:spPr>
          <a:xfrm>
            <a:off x="838200" y="3694070"/>
            <a:ext cx="1051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 is simple to get started. Easy to manually program. Or take the export from VX-7 from CHIRP (free) and imported it to FT70DR. Only need to check a box for each of the </a:t>
            </a:r>
            <a:r>
              <a:rPr lang="en-US" sz="2400" dirty="0" err="1"/>
              <a:t>Yaesu</a:t>
            </a:r>
            <a:r>
              <a:rPr lang="en-US" sz="2400" dirty="0"/>
              <a:t> repeaters to activate the digital option!</a:t>
            </a:r>
          </a:p>
          <a:p>
            <a:endParaRPr lang="en-US" sz="2000" dirty="0"/>
          </a:p>
          <a:p>
            <a:pPr algn="ctr"/>
            <a:r>
              <a:rPr lang="en-US" sz="2000" dirty="0"/>
              <a:t>Reminder from earlier talks this year, that you can continue to use your analog radio with your local repeater. BUT only Digital communications will be linked to other repeaters.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FYI: I share accessories between my 20+ year old VX-7 with the FT70DR!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04B4A-FA54-B26C-0FB2-0896A852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319C1-FE51-8BDA-A51D-3D4A4F6B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SE San Antonio Coverage Linked to SADRC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FA3A8-D190-6BE3-2BA4-C40A0A8A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9" y="957422"/>
            <a:ext cx="5830320" cy="5535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FF163-62E3-FDF1-024D-BE57032ACE42}"/>
              </a:ext>
            </a:extLst>
          </p:cNvPr>
          <p:cNvSpPr txBox="1"/>
          <p:nvPr/>
        </p:nvSpPr>
        <p:spPr>
          <a:xfrm>
            <a:off x="6507126" y="957422"/>
            <a:ext cx="520995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HOW IS LINKAGE TO SADRC MADE?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repeater per club/county has a Portable Digital Node (PDN) attached to it that facilitates linkage to the San Antonio Digital Radio Club network (SADRC) via the internet. (“Points” to SADRC.)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repeater owner / trustee keeps autonomy of their repeater and controls their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WHAT ABOUT W5DSC/513?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W5DSC/513 repeater (145.13) is configured as a  local/regional Conference Room so other PDN’s can connect (point) to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INTERNET NOTES: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repeater will continue to automatically operate even if their internet link  goes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Citizen’s Medical Center (443.800) has priority internet service.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43A7C-AAFC-6542-C3F6-2B1A5337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811E1-DCF1-BD8A-616C-10119974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What’s a PDN? What’s a Conference Room?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FF163-62E3-FDF1-024D-BE57032ACE42}"/>
              </a:ext>
            </a:extLst>
          </p:cNvPr>
          <p:cNvSpPr txBox="1"/>
          <p:nvPr/>
        </p:nvSpPr>
        <p:spPr>
          <a:xfrm>
            <a:off x="510364" y="957422"/>
            <a:ext cx="1120671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Portable Digital Node (PDN)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/>
              <a:t>Portable Digital Node  </a:t>
            </a:r>
            <a:r>
              <a:rPr lang="en-US" sz="2000" dirty="0"/>
              <a:t>adds two components to the repeater: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Windows 10/11 PC with processor clock speed of 2.0GHz or greater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C4FM digital transceiver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Think “</a:t>
            </a:r>
            <a:r>
              <a:rPr lang="en-US" sz="2000" b="1" dirty="0"/>
              <a:t>Pointing Directly</a:t>
            </a:r>
            <a:r>
              <a:rPr lang="en-US" sz="2000" dirty="0"/>
              <a:t>” node, as it can link (point) to only one connection point at a time. 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 special internet requirements are needed</a:t>
            </a:r>
            <a:r>
              <a:rPr lang="en-US" sz="2000" dirty="0"/>
              <a:t>! (Even worked with my cell phone hotspot!)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2000" b="1" u="sng" dirty="0" err="1"/>
              <a:t>Confennce</a:t>
            </a:r>
            <a:r>
              <a:rPr lang="en-US" sz="2000" b="1" u="sng" dirty="0"/>
              <a:t> Room (WIRES-X Room)?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WIRES-X Conference Room adds two components to the repeater: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Windows 10/11 PC with processor clock speed of 2.0GHz or greater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HRI-200 interface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Think “</a:t>
            </a:r>
            <a:r>
              <a:rPr lang="en-US" sz="2000" b="1" dirty="0"/>
              <a:t>Conference Calls</a:t>
            </a:r>
            <a:r>
              <a:rPr lang="en-US" sz="2000" dirty="0"/>
              <a:t>”, as one to many PDN’s can connect to it.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Special internet requirements are needed </a:t>
            </a:r>
            <a:r>
              <a:rPr lang="en-US" sz="2000" dirty="0"/>
              <a:t>for the HRI-200, such as fixed or dynamic global IP address, and special configuration of internet ports.  (Almost impossible to get these requirements from hospitals and government facilities.)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8C939-655F-B90B-46A2-786B2356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6DD8-75FE-0F60-4667-86BFF3AC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61E-10D7-7A45-A642-70F9ED4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C4FM digital transceivers and HRI-200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CFDB4-7715-88E7-35AF-36AEE0A57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6" y="861238"/>
            <a:ext cx="2628900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E63D8-5575-774A-6E21-1AAA8162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631" y="908863"/>
            <a:ext cx="2676525" cy="2771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17522-B6AA-C5B5-8AF0-8567E956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240" y="908863"/>
            <a:ext cx="2724150" cy="2847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A2D0F-E5FB-4BA5-1303-0DDC92008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474" y="938766"/>
            <a:ext cx="2590800" cy="2905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52B289-6F6B-EC2D-A7BC-CE7CF35BB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3843891"/>
            <a:ext cx="2667000" cy="2781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54C7BF-95E8-82CF-BD72-36BEC9EBBAFC}"/>
              </a:ext>
            </a:extLst>
          </p:cNvPr>
          <p:cNvSpPr txBox="1"/>
          <p:nvPr/>
        </p:nvSpPr>
        <p:spPr>
          <a:xfrm>
            <a:off x="328726" y="4019107"/>
            <a:ext cx="394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Radios (above) are PDN capable radios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EFE20-4A7D-3826-F326-704BFC436401}"/>
              </a:ext>
            </a:extLst>
          </p:cNvPr>
          <p:cNvSpPr txBox="1"/>
          <p:nvPr/>
        </p:nvSpPr>
        <p:spPr>
          <a:xfrm>
            <a:off x="7740503" y="4019107"/>
            <a:ext cx="3431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HRI-200 WIRES-X Interface Kit</a:t>
            </a:r>
          </a:p>
          <a:p>
            <a:pPr algn="ctr"/>
            <a:r>
              <a:rPr lang="en-US" sz="2800" dirty="0"/>
              <a:t>(Left)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53B33-1CC3-BB56-0974-E3954A3D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WT0B - 20240918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C65B-ACE8-E7BB-3465-2DE0F4F6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F630-94BB-4E8B-ADEF-805F0BEFD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1307</Words>
  <Application>Microsoft Office PowerPoint</Application>
  <PresentationFormat>Widescreen</PresentationFormat>
  <Paragraphs>182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Linking Lower Guadalupe River Club Repeaters </vt:lpstr>
      <vt:lpstr>Lower Guadalupe River Coverage  146.64  / 443.80 / 147.02  with new FUSION repeaters installed in 2024</vt:lpstr>
      <vt:lpstr>Clubs’ Repeaters’ History Since Hurricane Harvey</vt:lpstr>
      <vt:lpstr>Why Link Lower Guadalupe River Repeaters? 146.64  / 443.80 / 147.02  with new FUSION repeaters installed in 2024</vt:lpstr>
      <vt:lpstr>I Heard that Digital is Hard to Learn and Use!</vt:lpstr>
      <vt:lpstr>Migration to Fusion Digital is Easy</vt:lpstr>
      <vt:lpstr>SE San Antonio Coverage Linked to SADRC</vt:lpstr>
      <vt:lpstr>What’s a PDN? What’s a Conference Room?</vt:lpstr>
      <vt:lpstr>C4FM digital transceivers and HRI-200</vt:lpstr>
      <vt:lpstr>PowerPoint Presentation</vt:lpstr>
      <vt:lpstr>Victoria – W5DSC 145.13  Hosts Local Conference Room!</vt:lpstr>
      <vt:lpstr>PowerPoint Presentation</vt:lpstr>
      <vt:lpstr>Victoria – W5DSC 145.19 Refurbished and will Remain Analog</vt:lpstr>
      <vt:lpstr>SADRC FUSION Linked Repeaters</vt:lpstr>
      <vt:lpstr>SADRC FUSION Linked Repeaters List</vt:lpstr>
      <vt:lpstr>Linking Lower Guadalupe River Club Repeaters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and Ramona Garnett</dc:creator>
  <cp:lastModifiedBy>Gary and Ramona Garnett</cp:lastModifiedBy>
  <cp:revision>79</cp:revision>
  <dcterms:created xsi:type="dcterms:W3CDTF">2024-09-09T03:18:55Z</dcterms:created>
  <dcterms:modified xsi:type="dcterms:W3CDTF">2024-09-22T17:27:09Z</dcterms:modified>
</cp:coreProperties>
</file>